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69" r:id="rId5"/>
    <p:sldId id="271" r:id="rId6"/>
    <p:sldId id="261" r:id="rId7"/>
    <p:sldId id="268" r:id="rId8"/>
    <p:sldId id="262" r:id="rId9"/>
    <p:sldId id="263" r:id="rId10"/>
    <p:sldId id="264" r:id="rId11"/>
    <p:sldId id="265" r:id="rId12"/>
    <p:sldId id="267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7413F-0236-4148-9675-C863001052AE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8F58D-4CF5-8C4B-A28C-73A72557B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4404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</a:t>
            </a:r>
            <a:r>
              <a:rPr lang="en-US" dirty="0" err="1" smtClean="0"/>
              <a:t>Tresiba</a:t>
            </a:r>
            <a:r>
              <a:rPr lang="en-US" baseline="0" dirty="0" smtClean="0"/>
              <a:t> not </a:t>
            </a:r>
            <a:r>
              <a:rPr lang="en-US" baseline="0" dirty="0" err="1" smtClean="0"/>
              <a:t>Degludec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C3DF3-BCD7-1D40-89CD-B648D759EE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6613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fr-FR" dirty="0" err="1" smtClean="0"/>
              <a:t>t</a:t>
            </a:r>
            <a:r>
              <a:rPr lang="fr-FR" dirty="0" smtClean="0"/>
              <a:t> </a:t>
            </a:r>
            <a:r>
              <a:rPr lang="fr-FR" dirty="0" err="1" smtClean="0"/>
              <a:t>forget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adjust</a:t>
            </a:r>
            <a:r>
              <a:rPr lang="fr-FR" baseline="0" dirty="0" smtClean="0"/>
              <a:t> background </a:t>
            </a:r>
            <a:r>
              <a:rPr lang="fr-FR" baseline="0" dirty="0" err="1" smtClean="0"/>
              <a:t>insulin</a:t>
            </a:r>
            <a:r>
              <a:rPr lang="fr-FR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C3DF3-BCD7-1D40-89CD-B648D759EEB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3238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CCD709-628E-2B4D-805F-A64C24336B00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7BE2D7B-69B2-5444-98E7-98F444E313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599" y="4624667"/>
            <a:ext cx="4232275" cy="1836457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Insulin Prescribing Frequently Asked </a:t>
            </a:r>
            <a:r>
              <a:rPr lang="en-US" sz="3600" b="1" dirty="0"/>
              <a:t>Q</a:t>
            </a:r>
            <a:r>
              <a:rPr lang="en-US" sz="3600" b="1" dirty="0" smtClean="0"/>
              <a:t>uestions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6225863"/>
            <a:ext cx="4038600" cy="748553"/>
          </a:xfrm>
        </p:spPr>
        <p:txBody>
          <a:bodyPr/>
          <a:lstStyle/>
          <a:p>
            <a:r>
              <a:rPr lang="en-US" dirty="0" smtClean="0"/>
              <a:t>Ailsa Bruce (</a:t>
            </a:r>
            <a:r>
              <a:rPr lang="en-US" dirty="0"/>
              <a:t>C</a:t>
            </a:r>
            <a:r>
              <a:rPr lang="en-US" dirty="0" smtClean="0"/>
              <a:t>linical Fellow)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127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Correction Doses for </a:t>
            </a:r>
            <a:r>
              <a:rPr lang="en-US" dirty="0" err="1" smtClean="0"/>
              <a:t>Hyperglycaemia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87" y="1768831"/>
            <a:ext cx="8059119" cy="508916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Q: When to give a correction?</a:t>
            </a:r>
            <a:br>
              <a:rPr lang="en-US" b="1" dirty="0" smtClean="0"/>
            </a:br>
            <a:r>
              <a:rPr lang="en-US" b="1" dirty="0" smtClean="0"/>
              <a:t> * Don’t forget to check KETONES , check precipitating factors and review usual insulin regime</a:t>
            </a:r>
            <a:br>
              <a:rPr lang="en-US" b="1" dirty="0" smtClean="0"/>
            </a:br>
            <a:r>
              <a:rPr lang="en-US" dirty="0" smtClean="0"/>
              <a:t>A: Correct &gt;18</a:t>
            </a:r>
          </a:p>
          <a:p>
            <a:r>
              <a:rPr lang="en-US" b="1" dirty="0" smtClean="0"/>
              <a:t>Q: How much to give?</a:t>
            </a:r>
            <a:br>
              <a:rPr lang="en-US" b="1" dirty="0" smtClean="0"/>
            </a:br>
            <a:r>
              <a:rPr lang="en-US" dirty="0" smtClean="0"/>
              <a:t>A: Roughly </a:t>
            </a:r>
            <a:r>
              <a:rPr lang="en-US" dirty="0"/>
              <a:t>correction factor of 1 unit drops CBG by 3 </a:t>
            </a:r>
            <a:r>
              <a:rPr lang="en-US" dirty="0" err="1"/>
              <a:t>mmol</a:t>
            </a:r>
            <a:r>
              <a:rPr lang="en-US" dirty="0"/>
              <a:t>/</a:t>
            </a:r>
            <a:r>
              <a:rPr lang="en-US" dirty="0" err="1" smtClean="0"/>
              <a:t>mol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 And roughly100</a:t>
            </a:r>
            <a:r>
              <a:rPr lang="en-US" dirty="0"/>
              <a:t>/total daily insulin </a:t>
            </a:r>
            <a:r>
              <a:rPr lang="en-US" dirty="0" smtClean="0"/>
              <a:t>dose = how many </a:t>
            </a:r>
            <a:r>
              <a:rPr lang="en-US" dirty="0" err="1" smtClean="0"/>
              <a:t>mmol</a:t>
            </a:r>
            <a:r>
              <a:rPr lang="en-US" dirty="0" smtClean="0"/>
              <a:t>/</a:t>
            </a:r>
            <a:r>
              <a:rPr lang="en-US" dirty="0" err="1" smtClean="0"/>
              <a:t>mol</a:t>
            </a:r>
            <a:r>
              <a:rPr lang="en-US" dirty="0" smtClean="0"/>
              <a:t> the CBG will drop by </a:t>
            </a:r>
            <a:br>
              <a:rPr lang="en-US" dirty="0" smtClean="0"/>
            </a:br>
            <a:r>
              <a:rPr lang="en-US" dirty="0" smtClean="0"/>
              <a:t>- Lower doses will be needed for higher target blood sugars </a:t>
            </a:r>
            <a:br>
              <a:rPr lang="en-US" dirty="0" smtClean="0"/>
            </a:br>
            <a:r>
              <a:rPr lang="en-US" dirty="0" smtClean="0"/>
              <a:t>- 18-25 = usually 4units, &gt;25 is usually 6 units </a:t>
            </a:r>
          </a:p>
          <a:p>
            <a:r>
              <a:rPr lang="en-US" b="1" dirty="0" smtClean="0"/>
              <a:t>Q: When to check sugars after?</a:t>
            </a:r>
            <a:br>
              <a:rPr lang="en-US" b="1" dirty="0" smtClean="0"/>
            </a:br>
            <a:r>
              <a:rPr lang="en-US" dirty="0" smtClean="0"/>
              <a:t>A: Check sugars at </a:t>
            </a:r>
            <a:r>
              <a:rPr lang="en-US" dirty="0"/>
              <a:t>1, 2 and 4 hours after a correction </a:t>
            </a:r>
            <a:r>
              <a:rPr lang="en-US" dirty="0" smtClean="0"/>
              <a:t>dose</a:t>
            </a:r>
          </a:p>
          <a:p>
            <a:r>
              <a:rPr lang="en-US" b="1" dirty="0" smtClean="0"/>
              <a:t>Q: How often to give correction does</a:t>
            </a:r>
            <a:br>
              <a:rPr lang="en-US" b="1" dirty="0" smtClean="0"/>
            </a:br>
            <a:r>
              <a:rPr lang="en-US" b="1" dirty="0" smtClean="0"/>
              <a:t>- </a:t>
            </a:r>
            <a:r>
              <a:rPr lang="en-US" dirty="0" smtClean="0"/>
              <a:t>Correction doses can precipitate hypoglycemia </a:t>
            </a:r>
            <a:br>
              <a:rPr lang="en-US" dirty="0" smtClean="0"/>
            </a:br>
            <a:r>
              <a:rPr lang="en-US" b="1" dirty="0" smtClean="0"/>
              <a:t>- </a:t>
            </a:r>
            <a:r>
              <a:rPr lang="en-US" dirty="0" smtClean="0"/>
              <a:t>Do </a:t>
            </a:r>
            <a:r>
              <a:rPr lang="en-US" dirty="0"/>
              <a:t>not give correction doses more frequently than every 4 </a:t>
            </a:r>
            <a:r>
              <a:rPr lang="en-US" dirty="0" smtClean="0"/>
              <a:t>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5060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off sliding scales or DKA protocol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Continue long acting insulin whilst on sliding scales or the DKA protocol </a:t>
            </a:r>
          </a:p>
          <a:p>
            <a:r>
              <a:rPr lang="en-US" sz="2400" dirty="0" smtClean="0"/>
              <a:t>Administer their normal short acting insulin before their next meal then stop the sliding scale/DKA protocol 30 minutes after the insulin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202797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Fluids with sliding scales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2534368"/>
              </p:ext>
            </p:extLst>
          </p:nvPr>
        </p:nvGraphicFramePr>
        <p:xfrm>
          <a:off x="498287" y="1266825"/>
          <a:ext cx="7556500" cy="2565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9125"/>
                <a:gridCol w="1889125"/>
                <a:gridCol w="1889125"/>
                <a:gridCol w="188912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Substrate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Volume (ml)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Rate (ml/hour)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&lt;3.5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Seek senior support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3.5-5.5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0.18%NaCl</a:t>
                      </a:r>
                      <a:r>
                        <a:rPr lang="en-GB" baseline="0" dirty="0" smtClean="0"/>
                        <a:t> &amp; 4%Dextrose + 20mmol </a:t>
                      </a:r>
                      <a:r>
                        <a:rPr lang="en-GB" baseline="0" dirty="0" err="1" smtClean="0"/>
                        <a:t>KCl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&gt;5.5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0.18%NaCl</a:t>
                      </a:r>
                      <a:r>
                        <a:rPr lang="en-GB" baseline="0" dirty="0" smtClean="0"/>
                        <a:t> &amp; 4%Dextrose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4255" y="4111625"/>
            <a:ext cx="73805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- If requiring </a:t>
            </a:r>
            <a:r>
              <a:rPr lang="en-GB" sz="2000" b="1" dirty="0" smtClean="0"/>
              <a:t>additional fluid resuscitation </a:t>
            </a:r>
            <a:r>
              <a:rPr lang="en-GB" sz="2000" dirty="0" smtClean="0"/>
              <a:t>add 0.9% </a:t>
            </a:r>
            <a:r>
              <a:rPr lang="en-GB" sz="2000" dirty="0" err="1" smtClean="0"/>
              <a:t>NaCl</a:t>
            </a:r>
            <a:r>
              <a:rPr lang="en-GB" sz="2000" dirty="0" smtClean="0"/>
              <a:t> fluid challenges alongside</a:t>
            </a:r>
            <a:br>
              <a:rPr lang="en-GB" sz="2000" dirty="0" smtClean="0"/>
            </a:br>
            <a:r>
              <a:rPr lang="en-GB" sz="2000" dirty="0" smtClean="0"/>
              <a:t>-  </a:t>
            </a:r>
            <a:r>
              <a:rPr lang="en-GB" sz="2000" b="1" dirty="0" smtClean="0"/>
              <a:t>Risk of overload/frailty: </a:t>
            </a:r>
            <a:r>
              <a:rPr lang="en-GB" sz="2000" dirty="0" smtClean="0"/>
              <a:t>Reduce rate to 83ml/hr or 10% glucose at 43ml/hr</a:t>
            </a:r>
          </a:p>
          <a:p>
            <a:r>
              <a:rPr lang="en-GB" sz="2000" b="1" dirty="0" smtClean="0"/>
              <a:t>- Na falling </a:t>
            </a:r>
            <a:r>
              <a:rPr lang="en-GB" sz="2000" dirty="0" smtClean="0"/>
              <a:t>by &gt;3mmol/24h or </a:t>
            </a:r>
            <a:r>
              <a:rPr lang="en-GB" sz="2000" b="1" dirty="0" smtClean="0"/>
              <a:t>&lt;130 </a:t>
            </a:r>
            <a:r>
              <a:rPr lang="en-GB" sz="2000" dirty="0" smtClean="0"/>
              <a:t>– add 0.9% </a:t>
            </a:r>
            <a:r>
              <a:rPr lang="en-GB" sz="2000" dirty="0" err="1" smtClean="0"/>
              <a:t>NaCl</a:t>
            </a:r>
            <a:r>
              <a:rPr lang="en-GB" sz="2000" dirty="0" smtClean="0"/>
              <a:t> at 42ml/hr if no risk of overload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166" y="2328515"/>
            <a:ext cx="7556313" cy="1809568"/>
          </a:xfrm>
        </p:spPr>
        <p:txBody>
          <a:bodyPr/>
          <a:lstStyle/>
          <a:p>
            <a:pPr algn="ctr"/>
            <a:r>
              <a:rPr lang="en-GB" sz="2400" b="1" u="sng" dirty="0">
                <a:latin typeface="+mn-lt"/>
                <a:cs typeface="Calibri"/>
              </a:rPr>
              <a:t>Diabetes Advice</a:t>
            </a:r>
            <a:r>
              <a:rPr lang="en-GB" sz="1600" dirty="0">
                <a:latin typeface="+mn-lt"/>
                <a:cs typeface="Calibri"/>
              </a:rPr>
              <a:t/>
            </a:r>
            <a:br>
              <a:rPr lang="en-GB" sz="1600" dirty="0">
                <a:latin typeface="+mn-lt"/>
                <a:cs typeface="Calibri"/>
              </a:rPr>
            </a:br>
            <a:r>
              <a:rPr lang="en-GB" sz="1600" dirty="0" smtClean="0">
                <a:latin typeface="+mn-lt"/>
                <a:cs typeface="Calibri"/>
              </a:rPr>
              <a:t/>
            </a:r>
            <a:br>
              <a:rPr lang="en-GB" sz="1600" dirty="0" smtClean="0">
                <a:latin typeface="+mn-lt"/>
                <a:cs typeface="Calibri"/>
              </a:rPr>
            </a:br>
            <a:r>
              <a:rPr lang="en-GB" sz="1600" dirty="0" err="1" smtClean="0">
                <a:latin typeface="+mn-lt"/>
                <a:cs typeface="Calibri"/>
              </a:rPr>
              <a:t>www.edinburghdiabetes.com</a:t>
            </a:r>
            <a:r>
              <a:rPr lang="en-GB" sz="1600" dirty="0">
                <a:latin typeface="+mn-lt"/>
                <a:cs typeface="Calibri"/>
              </a:rPr>
              <a:t/>
            </a:r>
            <a:br>
              <a:rPr lang="en-GB" sz="1600" dirty="0">
                <a:latin typeface="+mn-lt"/>
                <a:cs typeface="Calibri"/>
              </a:rPr>
            </a:br>
            <a:r>
              <a:rPr lang="en-GB" sz="1600" dirty="0">
                <a:latin typeface="+mn-lt"/>
                <a:cs typeface="Calibri"/>
              </a:rPr>
              <a:t>Diabetes specialist nurses (9am-5pm; Monday- Friday):  0131 242 1471; </a:t>
            </a:r>
            <a:r>
              <a:rPr lang="en-GB" sz="1600" dirty="0" err="1">
                <a:latin typeface="+mn-lt"/>
                <a:cs typeface="Calibri"/>
              </a:rPr>
              <a:t>diabetesclinic.RIE@nhslothian.scot.nhs.uk</a:t>
            </a:r>
            <a:r>
              <a:rPr lang="en-GB" sz="1600" dirty="0">
                <a:latin typeface="+mn-lt"/>
                <a:cs typeface="Calibri"/>
              </a:rPr>
              <a:t/>
            </a:r>
            <a:br>
              <a:rPr lang="en-GB" sz="1600" dirty="0">
                <a:latin typeface="+mn-lt"/>
                <a:cs typeface="Calibri"/>
              </a:rPr>
            </a:br>
            <a:r>
              <a:rPr lang="en-GB" sz="1600" dirty="0">
                <a:latin typeface="+mn-lt"/>
                <a:cs typeface="Calibri"/>
              </a:rPr>
              <a:t>Diabetes registrar (9am- 8pm Monday-Friday, 9am-5pm Sat-Sun):  0131 536 1000 and ask for the diabetes registrar on call</a:t>
            </a:r>
          </a:p>
        </p:txBody>
      </p:sp>
    </p:spTree>
    <p:extLst>
      <p:ext uri="{BB962C8B-B14F-4D97-AF65-F5344CB8AC3E}">
        <p14:creationId xmlns:p14="http://schemas.microsoft.com/office/powerpoint/2010/main" xmlns="" val="4095629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300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256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00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7210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149" y="166594"/>
            <a:ext cx="7556313" cy="1116106"/>
          </a:xfrm>
        </p:spPr>
        <p:txBody>
          <a:bodyPr/>
          <a:lstStyle/>
          <a:p>
            <a:r>
              <a:rPr lang="en-US" dirty="0" err="1" smtClean="0"/>
              <a:t>Hyperglycaemia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7403"/>
            <a:ext cx="8761943" cy="2601383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Check </a:t>
            </a:r>
            <a:r>
              <a:rPr lang="en-US" dirty="0"/>
              <a:t>capillary ketones in any patient unwell patient with diabetes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in a well patient with diabetes where capillary blood glucose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CBG) is &gt;18 </a:t>
            </a:r>
            <a:r>
              <a:rPr lang="en-US" dirty="0" err="1"/>
              <a:t>mmol</a:t>
            </a:r>
            <a:r>
              <a:rPr lang="en-US" dirty="0"/>
              <a:t>/L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 cause for </a:t>
            </a:r>
            <a:r>
              <a:rPr lang="en-US" dirty="0" err="1" smtClean="0"/>
              <a:t>hyperglycaemia</a:t>
            </a:r>
            <a:r>
              <a:rPr lang="en-US" dirty="0" smtClean="0"/>
              <a:t> </a:t>
            </a:r>
            <a:r>
              <a:rPr lang="en-US" dirty="0"/>
              <a:t>- Look for </a:t>
            </a:r>
            <a:r>
              <a:rPr lang="en-US" dirty="0" err="1"/>
              <a:t>intercurrent</a:t>
            </a:r>
            <a:r>
              <a:rPr lang="en-US" dirty="0"/>
              <a:t> illness,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missed </a:t>
            </a:r>
            <a:r>
              <a:rPr lang="en-US" dirty="0"/>
              <a:t>or incorrect insulin doses, steroids or NG feeds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Ensure all patients requiring intravenous insulin or repeated PRN doses of SC insulin are flagged for review by the diabetes team at the earliest opportunity</a:t>
            </a:r>
            <a:endParaRPr lang="en-US" sz="2400" dirty="0"/>
          </a:p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2D7E06D4-FBDF-C34A-BACC-8FB170AE8918}"/>
              </a:ext>
            </a:extLst>
          </p:cNvPr>
          <p:cNvGrpSpPr/>
          <p:nvPr/>
        </p:nvGrpSpPr>
        <p:grpSpPr>
          <a:xfrm>
            <a:off x="751417" y="3227918"/>
            <a:ext cx="7342045" cy="3450166"/>
            <a:chOff x="211132" y="1361195"/>
            <a:chExt cx="6474480" cy="2733367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36616A49-D1B3-3C41-91BB-C929CCEB0889}"/>
                </a:ext>
              </a:extLst>
            </p:cNvPr>
            <p:cNvGrpSpPr/>
            <p:nvPr/>
          </p:nvGrpSpPr>
          <p:grpSpPr>
            <a:xfrm>
              <a:off x="211132" y="1361195"/>
              <a:ext cx="3101694" cy="2733367"/>
              <a:chOff x="211132" y="1361195"/>
              <a:chExt cx="3101694" cy="2733367"/>
            </a:xfrm>
          </p:grpSpPr>
          <p:sp>
            <p:nvSpPr>
              <p:cNvPr id="22" name="TextBox 21">
                <a:extLst>
                  <a:ext uri="{FF2B5EF4-FFF2-40B4-BE49-F238E27FC236}">
                    <a16:creationId xmlns="" xmlns:a16="http://schemas.microsoft.com/office/drawing/2014/main" id="{07448114-7736-134A-B82D-20E388671D83}"/>
                  </a:ext>
                </a:extLst>
              </p:cNvPr>
              <p:cNvSpPr txBox="1"/>
              <p:nvPr/>
            </p:nvSpPr>
            <p:spPr>
              <a:xfrm>
                <a:off x="221001" y="1361195"/>
                <a:ext cx="3091825" cy="528794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wrap="square" lIns="18000" tIns="18000" rIns="18000" bIns="18000" rtlCol="0">
                <a:spAutoFit/>
              </a:bodyPr>
              <a:lstStyle/>
              <a:p>
                <a:pPr algn="ctr"/>
                <a:r>
                  <a:rPr lang="en-US" sz="1200" dirty="0"/>
                  <a:t>Patient UNWELL</a:t>
                </a:r>
              </a:p>
              <a:p>
                <a:pPr algn="ctr"/>
                <a:r>
                  <a:rPr lang="en-US" sz="1000" dirty="0"/>
                  <a:t>Sepsis/vomiting/not eating or drinking or capillary ketones &gt;1.5 mmol/mol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="" xmlns:a16="http://schemas.microsoft.com/office/drawing/2014/main" id="{4E8FC38B-BF5A-1C4F-B85A-39B7AA9AFA16}"/>
                  </a:ext>
                </a:extLst>
              </p:cNvPr>
              <p:cNvSpPr txBox="1"/>
              <p:nvPr/>
            </p:nvSpPr>
            <p:spPr>
              <a:xfrm>
                <a:off x="220426" y="1995376"/>
                <a:ext cx="3092400" cy="1902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8000" rIns="18000" bIns="18000" rtlCol="0">
                <a:spAutoFit/>
              </a:bodyPr>
              <a:lstStyle/>
              <a:p>
                <a:pPr algn="ctr"/>
                <a:r>
                  <a:rPr lang="en-US" sz="1000" dirty="0"/>
                  <a:t>Check UE, TCO2, laboratory glucose +/- osmolality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="" xmlns:a16="http://schemas.microsoft.com/office/drawing/2014/main" id="{5EA374F0-8535-DC48-ABE6-DFB8F73C876B}"/>
                  </a:ext>
                </a:extLst>
              </p:cNvPr>
              <p:cNvSpPr txBox="1"/>
              <p:nvPr/>
            </p:nvSpPr>
            <p:spPr>
              <a:xfrm>
                <a:off x="211132" y="2364085"/>
                <a:ext cx="1465007" cy="344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8000" rIns="18000" bIns="18000" rtlCol="0">
                <a:spAutoFit/>
              </a:bodyPr>
              <a:lstStyle/>
              <a:p>
                <a:r>
                  <a:rPr lang="en-US" sz="1000" dirty="0"/>
                  <a:t>Ketones &gt; 3mmol/L AND bicarbonate &lt;16 or pH &lt;7.3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="" xmlns:a16="http://schemas.microsoft.com/office/drawing/2014/main" id="{D74DD746-7D5D-F34A-B639-F15D6E4FBFE4}"/>
                  </a:ext>
                </a:extLst>
              </p:cNvPr>
              <p:cNvSpPr txBox="1"/>
              <p:nvPr/>
            </p:nvSpPr>
            <p:spPr>
              <a:xfrm>
                <a:off x="211132" y="3065378"/>
                <a:ext cx="1465007" cy="49801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8000" rIns="18000" bIns="18000" rtlCol="0">
                <a:spAutoFit/>
              </a:bodyPr>
              <a:lstStyle/>
              <a:p>
                <a:r>
                  <a:rPr lang="en-US" sz="1000" dirty="0"/>
                  <a:t>Clinically dehydrated with serum osmolality &gt;320, CBG &gt;30 and ketones &lt;1.5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="" xmlns:a16="http://schemas.microsoft.com/office/drawing/2014/main" id="{43648F40-9D35-B54C-8E44-DC5B004C104F}"/>
                  </a:ext>
                </a:extLst>
              </p:cNvPr>
              <p:cNvSpPr txBox="1"/>
              <p:nvPr/>
            </p:nvSpPr>
            <p:spPr>
              <a:xfrm>
                <a:off x="2300408" y="3750434"/>
                <a:ext cx="1012418" cy="344128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8000" rIns="18000" bIns="18000" rtlCol="0">
                <a:spAutoFit/>
              </a:bodyPr>
              <a:lstStyle/>
              <a:p>
                <a:r>
                  <a:rPr lang="en-US" sz="1000" dirty="0"/>
                  <a:t>IV variable rate insulin (VRIII)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="" xmlns:a16="http://schemas.microsoft.com/office/drawing/2014/main" id="{06243E5F-FAA0-434B-B72C-40651FF8CC02}"/>
                  </a:ext>
                </a:extLst>
              </p:cNvPr>
              <p:cNvSpPr txBox="1"/>
              <p:nvPr/>
            </p:nvSpPr>
            <p:spPr>
              <a:xfrm>
                <a:off x="211132" y="3827378"/>
                <a:ext cx="1465007" cy="1902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8000" rIns="18000" bIns="18000" rtlCol="0">
                <a:spAutoFit/>
              </a:bodyPr>
              <a:lstStyle/>
              <a:p>
                <a:r>
                  <a:rPr lang="en-US" sz="1000" dirty="0"/>
                  <a:t>Patient NOT in DKA or HHS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="" xmlns:a16="http://schemas.microsoft.com/office/drawing/2014/main" id="{37CBCC62-6EC8-E846-9B6C-2C7B580EAD60}"/>
                  </a:ext>
                </a:extLst>
              </p:cNvPr>
              <p:cNvSpPr txBox="1"/>
              <p:nvPr/>
            </p:nvSpPr>
            <p:spPr>
              <a:xfrm>
                <a:off x="2300409" y="2988434"/>
                <a:ext cx="1012417" cy="65190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8000" rIns="18000" bIns="18000" rtlCol="0">
                <a:spAutoFit/>
              </a:bodyPr>
              <a:lstStyle/>
              <a:p>
                <a:r>
                  <a:rPr lang="en-US" sz="1000" dirty="0"/>
                  <a:t>Manage as hyperglycaemic hyperosmolar state (HHS)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="" xmlns:a16="http://schemas.microsoft.com/office/drawing/2014/main" id="{A1045E89-9B40-CD42-BCF0-AE16C9E2FCD6}"/>
                  </a:ext>
                </a:extLst>
              </p:cNvPr>
              <p:cNvSpPr txBox="1"/>
              <p:nvPr/>
            </p:nvSpPr>
            <p:spPr>
              <a:xfrm>
                <a:off x="2307904" y="2441029"/>
                <a:ext cx="1004922" cy="19024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18000" tIns="18000" rIns="18000" bIns="18000" rtlCol="0">
                <a:spAutoFit/>
              </a:bodyPr>
              <a:lstStyle/>
              <a:p>
                <a:r>
                  <a:rPr lang="en-US" sz="1000" dirty="0"/>
                  <a:t>Manage as DKA</a:t>
                </a:r>
              </a:p>
            </p:txBody>
          </p:sp>
          <p:cxnSp>
            <p:nvCxnSpPr>
              <p:cNvPr id="30" name="Straight Arrow Connector 29">
                <a:extLst>
                  <a:ext uri="{FF2B5EF4-FFF2-40B4-BE49-F238E27FC236}">
                    <a16:creationId xmlns="" xmlns:a16="http://schemas.microsoft.com/office/drawing/2014/main" id="{6C23BDE7-3031-CE4A-8C04-3AD5A62CC45A}"/>
                  </a:ext>
                </a:extLst>
              </p:cNvPr>
              <p:cNvCxnSpPr>
                <a:cxnSpLocks/>
                <a:stCxn id="24" idx="3"/>
                <a:endCxn id="29" idx="1"/>
              </p:cNvCxnSpPr>
              <p:nvPr/>
            </p:nvCxnSpPr>
            <p:spPr>
              <a:xfrm>
                <a:off x="1676139" y="2536149"/>
                <a:ext cx="63176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="" xmlns:a16="http://schemas.microsoft.com/office/drawing/2014/main" id="{DA4EEE9A-F937-1C4E-A75A-FD9868B19A1D}"/>
                  </a:ext>
                </a:extLst>
              </p:cNvPr>
              <p:cNvCxnSpPr>
                <a:cxnSpLocks/>
                <a:endCxn id="28" idx="1"/>
              </p:cNvCxnSpPr>
              <p:nvPr/>
            </p:nvCxnSpPr>
            <p:spPr>
              <a:xfrm flipV="1">
                <a:off x="1676139" y="3314387"/>
                <a:ext cx="624270" cy="78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>
                <a:extLst>
                  <a:ext uri="{FF2B5EF4-FFF2-40B4-BE49-F238E27FC236}">
                    <a16:creationId xmlns="" xmlns:a16="http://schemas.microsoft.com/office/drawing/2014/main" id="{C03BCD7B-A023-D14F-AFAC-C79E3EB3CBC6}"/>
                  </a:ext>
                </a:extLst>
              </p:cNvPr>
              <p:cNvCxnSpPr>
                <a:cxnSpLocks/>
                <a:stCxn id="27" idx="3"/>
                <a:endCxn id="26" idx="1"/>
              </p:cNvCxnSpPr>
              <p:nvPr/>
            </p:nvCxnSpPr>
            <p:spPr>
              <a:xfrm>
                <a:off x="1676139" y="3922498"/>
                <a:ext cx="62426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>
                <a:extLst>
                  <a:ext uri="{FF2B5EF4-FFF2-40B4-BE49-F238E27FC236}">
                    <a16:creationId xmlns="" xmlns:a16="http://schemas.microsoft.com/office/drawing/2014/main" id="{F522C6A0-4BDE-194F-81FC-F71742E0E913}"/>
                  </a:ext>
                </a:extLst>
              </p:cNvPr>
              <p:cNvCxnSpPr>
                <a:cxnSpLocks/>
                <a:stCxn id="24" idx="2"/>
                <a:endCxn id="25" idx="0"/>
              </p:cNvCxnSpPr>
              <p:nvPr/>
            </p:nvCxnSpPr>
            <p:spPr>
              <a:xfrm>
                <a:off x="943636" y="2708213"/>
                <a:ext cx="0" cy="35716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>
                <a:extLst>
                  <a:ext uri="{FF2B5EF4-FFF2-40B4-BE49-F238E27FC236}">
                    <a16:creationId xmlns="" xmlns:a16="http://schemas.microsoft.com/office/drawing/2014/main" id="{9BC498A2-27C1-5F40-80EB-8771E1678627}"/>
                  </a:ext>
                </a:extLst>
              </p:cNvPr>
              <p:cNvCxnSpPr>
                <a:cxnSpLocks/>
                <a:stCxn id="25" idx="2"/>
                <a:endCxn id="27" idx="0"/>
              </p:cNvCxnSpPr>
              <p:nvPr/>
            </p:nvCxnSpPr>
            <p:spPr>
              <a:xfrm>
                <a:off x="943636" y="3563394"/>
                <a:ext cx="0" cy="26398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>
                <a:extLst>
                  <a:ext uri="{FF2B5EF4-FFF2-40B4-BE49-F238E27FC236}">
                    <a16:creationId xmlns="" xmlns:a16="http://schemas.microsoft.com/office/drawing/2014/main" id="{B559781B-B528-EE4D-B7EB-3C2D4F37C180}"/>
                  </a:ext>
                </a:extLst>
              </p:cNvPr>
              <p:cNvSpPr/>
              <p:nvPr/>
            </p:nvSpPr>
            <p:spPr>
              <a:xfrm>
                <a:off x="1008352" y="2751317"/>
                <a:ext cx="211948" cy="211948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NO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="" xmlns:a16="http://schemas.microsoft.com/office/drawing/2014/main" id="{2111796C-6038-4C49-AC5F-BC9920988FFB}"/>
                  </a:ext>
                </a:extLst>
              </p:cNvPr>
              <p:cNvSpPr/>
              <p:nvPr/>
            </p:nvSpPr>
            <p:spPr>
              <a:xfrm>
                <a:off x="1008352" y="3588003"/>
                <a:ext cx="211948" cy="211948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NO</a:t>
                </a:r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="" xmlns:a16="http://schemas.microsoft.com/office/drawing/2014/main" id="{131D6677-851E-504E-B5ED-17A61B8E6A8E}"/>
                  </a:ext>
                </a:extLst>
              </p:cNvPr>
              <p:cNvSpPr/>
              <p:nvPr/>
            </p:nvSpPr>
            <p:spPr>
              <a:xfrm>
                <a:off x="1851980" y="2583777"/>
                <a:ext cx="211948" cy="211948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YES</a:t>
                </a:r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="" xmlns:a16="http://schemas.microsoft.com/office/drawing/2014/main" id="{F194CB10-2188-0249-908D-0BD4C558AD44}"/>
                  </a:ext>
                </a:extLst>
              </p:cNvPr>
              <p:cNvSpPr/>
              <p:nvPr/>
            </p:nvSpPr>
            <p:spPr>
              <a:xfrm>
                <a:off x="1851980" y="3365962"/>
                <a:ext cx="211948" cy="211948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800" dirty="0"/>
                  <a:t>YES</a:t>
                </a:r>
              </a:p>
            </p:txBody>
          </p:sp>
          <p:cxnSp>
            <p:nvCxnSpPr>
              <p:cNvPr id="39" name="Straight Arrow Connector 38">
                <a:extLst>
                  <a:ext uri="{FF2B5EF4-FFF2-40B4-BE49-F238E27FC236}">
                    <a16:creationId xmlns="" xmlns:a16="http://schemas.microsoft.com/office/drawing/2014/main" id="{B7C49223-9AB2-164B-9E23-3D9A9AEFF2A8}"/>
                  </a:ext>
                </a:extLst>
              </p:cNvPr>
              <p:cNvCxnSpPr>
                <a:cxnSpLocks/>
                <a:endCxn id="24" idx="0"/>
              </p:cNvCxnSpPr>
              <p:nvPr/>
            </p:nvCxnSpPr>
            <p:spPr>
              <a:xfrm flipH="1">
                <a:off x="943636" y="2190308"/>
                <a:ext cx="3544" cy="17377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F3C6EEA7-7F06-DE41-93E6-C7C6C93A6717}"/>
                </a:ext>
              </a:extLst>
            </p:cNvPr>
            <p:cNvSpPr txBox="1"/>
            <p:nvPr/>
          </p:nvSpPr>
          <p:spPr>
            <a:xfrm>
              <a:off x="3581296" y="1361195"/>
              <a:ext cx="3091825" cy="37490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lIns="18000" tIns="18000" rIns="18000" bIns="18000" rtlCol="0">
              <a:spAutoFit/>
            </a:bodyPr>
            <a:lstStyle/>
            <a:p>
              <a:pPr algn="ctr"/>
              <a:r>
                <a:rPr lang="en-US" sz="1200" dirty="0"/>
                <a:t>Patient WELL</a:t>
              </a:r>
            </a:p>
            <a:p>
              <a:pPr algn="ctr"/>
              <a:r>
                <a:rPr lang="en-US" sz="1000" dirty="0"/>
                <a:t>Eating and drinking, capillary ketones &lt;1.5 mmol/mol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F3C79D8B-FD5D-8A49-B79D-8E47198EF126}"/>
                </a:ext>
              </a:extLst>
            </p:cNvPr>
            <p:cNvSpPr txBox="1"/>
            <p:nvPr/>
          </p:nvSpPr>
          <p:spPr>
            <a:xfrm>
              <a:off x="3573750" y="2003311"/>
              <a:ext cx="1465200" cy="1902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" tIns="18000" rIns="18000" bIns="18000" rtlCol="0">
              <a:spAutoFit/>
            </a:bodyPr>
            <a:lstStyle/>
            <a:p>
              <a:pPr algn="ctr"/>
              <a:r>
                <a:rPr lang="en-US" sz="1000" dirty="0"/>
                <a:t>CBG&gt;18 mmol/mol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="" xmlns:a16="http://schemas.microsoft.com/office/drawing/2014/main" id="{043F18F4-AAEC-BE44-9D29-29736E3736C1}"/>
                </a:ext>
              </a:extLst>
            </p:cNvPr>
            <p:cNvSpPr txBox="1"/>
            <p:nvPr/>
          </p:nvSpPr>
          <p:spPr>
            <a:xfrm>
              <a:off x="3573847" y="2633905"/>
              <a:ext cx="1465007" cy="95968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" tIns="18000" rIns="18000" bIns="18000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/>
                <a:t>Review treatment regime and increase insulin if required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US" sz="1000" dirty="0"/>
                <a:t>Consider giving single dose 2-6 units </a:t>
              </a:r>
              <a:r>
                <a:rPr lang="en-US" sz="1000" dirty="0" err="1"/>
                <a:t>Novorapid</a:t>
              </a:r>
              <a:endParaRPr lang="en-US" sz="1000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322DEEC2-3DC7-EA45-8235-C4557F9CBF09}"/>
                </a:ext>
              </a:extLst>
            </p:cNvPr>
            <p:cNvSpPr/>
            <p:nvPr/>
          </p:nvSpPr>
          <p:spPr>
            <a:xfrm>
              <a:off x="4383636" y="2286621"/>
              <a:ext cx="211948" cy="2119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/>
                <a:t>YES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="" xmlns:a16="http://schemas.microsoft.com/office/drawing/2014/main" id="{CBDEF59C-8283-AA42-9D5C-2BEEBD6DD3E9}"/>
                </a:ext>
              </a:extLst>
            </p:cNvPr>
            <p:cNvSpPr/>
            <p:nvPr/>
          </p:nvSpPr>
          <p:spPr>
            <a:xfrm>
              <a:off x="5159809" y="2149062"/>
              <a:ext cx="211948" cy="2119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/>
                <a:t>NO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="" xmlns:a16="http://schemas.microsoft.com/office/drawing/2014/main" id="{957F5DFB-428A-494A-B7E1-30A4A39CD286}"/>
                </a:ext>
              </a:extLst>
            </p:cNvPr>
            <p:cNvCxnSpPr>
              <a:cxnSpLocks/>
              <a:endCxn id="10" idx="0"/>
            </p:cNvCxnSpPr>
            <p:nvPr/>
          </p:nvCxnSpPr>
          <p:spPr>
            <a:xfrm>
              <a:off x="4305751" y="2190308"/>
              <a:ext cx="600" cy="44359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="" xmlns:a16="http://schemas.microsoft.com/office/drawing/2014/main" id="{9974CAC9-37F6-F347-9DC8-62E4093A42C0}"/>
                </a:ext>
              </a:extLst>
            </p:cNvPr>
            <p:cNvCxnSpPr>
              <a:cxnSpLocks/>
            </p:cNvCxnSpPr>
            <p:nvPr/>
          </p:nvCxnSpPr>
          <p:spPr>
            <a:xfrm>
              <a:off x="5038950" y="2094464"/>
              <a:ext cx="49683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0F0DDFE7-406E-2045-9D5A-556154E1248E}"/>
                </a:ext>
              </a:extLst>
            </p:cNvPr>
            <p:cNvSpPr txBox="1"/>
            <p:nvPr/>
          </p:nvSpPr>
          <p:spPr>
            <a:xfrm>
              <a:off x="5543280" y="1926367"/>
              <a:ext cx="1142332" cy="34412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" tIns="18000" rIns="18000" bIns="18000" rtlCol="0">
              <a:spAutoFit/>
            </a:bodyPr>
            <a:lstStyle/>
            <a:p>
              <a:r>
                <a:rPr lang="en-US" sz="1000" dirty="0"/>
                <a:t>CBG &gt;14 for 24 hours or &gt;12 for 48 hours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="" xmlns:a16="http://schemas.microsoft.com/office/drawing/2014/main" id="{4C97A00E-A236-6F43-896D-B98CC5938920}"/>
                </a:ext>
              </a:extLst>
            </p:cNvPr>
            <p:cNvSpPr txBox="1"/>
            <p:nvPr/>
          </p:nvSpPr>
          <p:spPr>
            <a:xfrm>
              <a:off x="5543280" y="2940701"/>
              <a:ext cx="1142332" cy="4980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" tIns="18000" rIns="18000" bIns="18000" rtlCol="0">
              <a:spAutoFit/>
            </a:bodyPr>
            <a:lstStyle/>
            <a:p>
              <a:r>
                <a:rPr lang="en-US" sz="1000" dirty="0"/>
                <a:t>Review treatment regime and increase insulin if required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="" xmlns:a16="http://schemas.microsoft.com/office/drawing/2014/main" id="{E0DFA011-1F1B-5B42-8277-81693BB5A384}"/>
                </a:ext>
              </a:extLst>
            </p:cNvPr>
            <p:cNvSpPr/>
            <p:nvPr/>
          </p:nvSpPr>
          <p:spPr>
            <a:xfrm>
              <a:off x="5742744" y="2341586"/>
              <a:ext cx="211948" cy="2119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/>
                <a:t>YES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="" xmlns:a16="http://schemas.microsoft.com/office/drawing/2014/main" id="{922DFA40-6E24-754F-A064-3892F68993C7}"/>
                </a:ext>
              </a:extLst>
            </p:cNvPr>
            <p:cNvCxnSpPr>
              <a:cxnSpLocks/>
            </p:cNvCxnSpPr>
            <p:nvPr/>
          </p:nvCxnSpPr>
          <p:spPr>
            <a:xfrm>
              <a:off x="5664859" y="2282748"/>
              <a:ext cx="0" cy="6628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>
              <a:extLst>
                <a:ext uri="{FF2B5EF4-FFF2-40B4-BE49-F238E27FC236}">
                  <a16:creationId xmlns="" xmlns:a16="http://schemas.microsoft.com/office/drawing/2014/main" id="{B0C456CD-68FD-D24C-A27A-9A0582BF40C0}"/>
                </a:ext>
              </a:extLst>
            </p:cNvPr>
            <p:cNvSpPr/>
            <p:nvPr/>
          </p:nvSpPr>
          <p:spPr>
            <a:xfrm>
              <a:off x="6434789" y="2336589"/>
              <a:ext cx="211948" cy="211948"/>
            </a:xfrm>
            <a:prstGeom prst="ellips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800" dirty="0"/>
                <a:t>NO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="" xmlns:a16="http://schemas.microsoft.com/office/drawing/2014/main" id="{FA30C39F-E2FE-4F4D-90D6-C21DF1CC71C3}"/>
                </a:ext>
              </a:extLst>
            </p:cNvPr>
            <p:cNvCxnSpPr>
              <a:cxnSpLocks/>
            </p:cNvCxnSpPr>
            <p:nvPr/>
          </p:nvCxnSpPr>
          <p:spPr>
            <a:xfrm>
              <a:off x="6349409" y="2271010"/>
              <a:ext cx="0" cy="34477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="" xmlns:a16="http://schemas.microsoft.com/office/drawing/2014/main" id="{85FC36CB-C3CD-4D4B-98D7-C6AB3100F915}"/>
                </a:ext>
              </a:extLst>
            </p:cNvPr>
            <p:cNvSpPr txBox="1"/>
            <p:nvPr/>
          </p:nvSpPr>
          <p:spPr>
            <a:xfrm>
              <a:off x="6168451" y="2605919"/>
              <a:ext cx="517161" cy="1902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18000" tIns="18000" rIns="18000" bIns="18000" rtlCol="0">
              <a:spAutoFit/>
            </a:bodyPr>
            <a:lstStyle/>
            <a:p>
              <a:r>
                <a:rPr lang="en-US" sz="1000" dirty="0"/>
                <a:t>Observe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1523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PRN Rapid acting insulin doses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520D18B2-E675-9E4D-A8B9-331F2F1B3C49}"/>
              </a:ext>
            </a:extLst>
          </p:cNvPr>
          <p:cNvSpPr txBox="1"/>
          <p:nvPr/>
        </p:nvSpPr>
        <p:spPr>
          <a:xfrm>
            <a:off x="285750" y="1208618"/>
            <a:ext cx="7940728" cy="55092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b="1" dirty="0" smtClean="0"/>
              <a:t>Do </a:t>
            </a:r>
            <a:r>
              <a:rPr lang="en-US" sz="1600" b="1" dirty="0"/>
              <a:t>not give PRN doses without considering underlying causes for hyperglycaemia and reviewing regular doses.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Do not give more frequently than 4 hourly unless on advice of diabetes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Typical doses are based on a correction factor of 1 unit drops CBG by 3 mmol/mol (</a:t>
            </a:r>
            <a:r>
              <a:rPr lang="en-US" sz="1600" b="1" dirty="0"/>
              <a:t>see caveats below):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Lower doses will be required in individuals with higher than standard CBG targets</a:t>
            </a: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The correction factor can be estimated according to the ‘rule of 100’ and roughly equates to 100/total daily insulin dose.  Therefore: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i="1" dirty="0"/>
              <a:t>Individuals on very small doses of insulin may require lower PRN doses to avoid hypoglycaemia </a:t>
            </a:r>
            <a:r>
              <a:rPr lang="en-US" sz="1600" dirty="0"/>
              <a:t>e.g. slim individuals with type 1 DM or those recently diagnosed.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/>
              <a:t>Higher PRN doses may be required in individuals with type 2 DM where total daily dose is likely to be </a:t>
            </a:r>
            <a:r>
              <a:rPr lang="en-US" sz="1600" dirty="0" smtClean="0"/>
              <a:t>higher.</a:t>
            </a: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The correction factor is over and above any insulin that is required for </a:t>
            </a:r>
            <a:r>
              <a:rPr lang="en-US" sz="1600" dirty="0" smtClean="0"/>
              <a:t>carbohydrate.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graphicFrame>
        <p:nvGraphicFramePr>
          <p:cNvPr id="8" name="Table 140">
            <a:extLst>
              <a:ext uri="{FF2B5EF4-FFF2-40B4-BE49-F238E27FC236}">
                <a16:creationId xmlns="" xmlns:a16="http://schemas.microsoft.com/office/drawing/2014/main" id="{631C07D0-A8F5-3E4B-BFE1-9449A307F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6905494"/>
              </p:ext>
            </p:extLst>
          </p:nvPr>
        </p:nvGraphicFramePr>
        <p:xfrm>
          <a:off x="1113987" y="2603500"/>
          <a:ext cx="5363014" cy="104125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81918">
                  <a:extLst>
                    <a:ext uri="{9D8B030D-6E8A-4147-A177-3AD203B41FA5}">
                      <a16:colId xmlns="" xmlns:a16="http://schemas.microsoft.com/office/drawing/2014/main" val="596629502"/>
                    </a:ext>
                  </a:extLst>
                </a:gridCol>
                <a:gridCol w="3281096">
                  <a:extLst>
                    <a:ext uri="{9D8B030D-6E8A-4147-A177-3AD203B41FA5}">
                      <a16:colId xmlns="" xmlns:a16="http://schemas.microsoft.com/office/drawing/2014/main" val="420353353"/>
                    </a:ext>
                  </a:extLst>
                </a:gridCol>
              </a:tblGrid>
              <a:tr h="426970">
                <a:tc>
                  <a:txBody>
                    <a:bodyPr/>
                    <a:lstStyle/>
                    <a:p>
                      <a:r>
                        <a:rPr lang="en-US" sz="1600" dirty="0"/>
                        <a:t>CBG mmol/L</a:t>
                      </a:r>
                    </a:p>
                  </a:txBody>
                  <a:tcPr marL="60960" marR="60960" marT="31652" marB="31652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PRN insulin dose (units)</a:t>
                      </a:r>
                    </a:p>
                  </a:txBody>
                  <a:tcPr marL="60960" marR="60960" marT="31652" marB="31652"/>
                </a:tc>
                <a:extLst>
                  <a:ext uri="{0D108BD9-81ED-4DB2-BD59-A6C34878D82A}">
                    <a16:rowId xmlns="" xmlns:a16="http://schemas.microsoft.com/office/drawing/2014/main" val="476388228"/>
                  </a:ext>
                </a:extLst>
              </a:tr>
              <a:tr h="283932">
                <a:tc>
                  <a:txBody>
                    <a:bodyPr/>
                    <a:lstStyle/>
                    <a:p>
                      <a:r>
                        <a:rPr lang="en-US" sz="1600" dirty="0"/>
                        <a:t>18.1-25</a:t>
                      </a:r>
                    </a:p>
                  </a:txBody>
                  <a:tcPr marL="60960" marR="60960" marT="31652" marB="31652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</a:p>
                  </a:txBody>
                  <a:tcPr marL="60960" marR="60960" marT="31652" marB="31652"/>
                </a:tc>
                <a:extLst>
                  <a:ext uri="{0D108BD9-81ED-4DB2-BD59-A6C34878D82A}">
                    <a16:rowId xmlns="" xmlns:a16="http://schemas.microsoft.com/office/drawing/2014/main" val="2985788729"/>
                  </a:ext>
                </a:extLst>
              </a:tr>
              <a:tr h="283932">
                <a:tc>
                  <a:txBody>
                    <a:bodyPr/>
                    <a:lstStyle/>
                    <a:p>
                      <a:r>
                        <a:rPr lang="en-US" sz="1600" dirty="0"/>
                        <a:t>&gt;25</a:t>
                      </a:r>
                    </a:p>
                  </a:txBody>
                  <a:tcPr marL="60960" marR="60960" marT="31652" marB="31652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</a:p>
                  </a:txBody>
                  <a:tcPr marL="60960" marR="60960" marT="31652" marB="31652"/>
                </a:tc>
                <a:extLst>
                  <a:ext uri="{0D108BD9-81ED-4DB2-BD59-A6C34878D82A}">
                    <a16:rowId xmlns="" xmlns:a16="http://schemas.microsoft.com/office/drawing/2014/main" val="157710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901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971" y="484094"/>
            <a:ext cx="7556313" cy="1116106"/>
          </a:xfrm>
        </p:spPr>
        <p:txBody>
          <a:bodyPr/>
          <a:lstStyle/>
          <a:p>
            <a:r>
              <a:rPr lang="en-US" dirty="0" smtClean="0"/>
              <a:t>FAQs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48" y="1278253"/>
            <a:ext cx="7998636" cy="509483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Q: What to do if your patient doesn’t know their insulin?</a:t>
            </a:r>
            <a:br>
              <a:rPr lang="en-US" sz="2400" b="1" dirty="0" smtClean="0"/>
            </a:br>
            <a:r>
              <a:rPr lang="en-US" sz="2400" dirty="0" smtClean="0"/>
              <a:t>A:  Confirm with family or district nurses who administer or look at old diabetes clinic letters or ask a member of the diabetes team to check on </a:t>
            </a:r>
            <a:r>
              <a:rPr lang="en-US" sz="2400" dirty="0" err="1" smtClean="0"/>
              <a:t>sci</a:t>
            </a:r>
            <a:r>
              <a:rPr lang="en-US" sz="2400" dirty="0" smtClean="0"/>
              <a:t>-diabetes </a:t>
            </a:r>
          </a:p>
          <a:p>
            <a:r>
              <a:rPr lang="en-US" sz="2400" b="1" dirty="0" smtClean="0"/>
              <a:t>Q: What to do if my patient isn’t eating?</a:t>
            </a:r>
            <a:br>
              <a:rPr lang="en-US" sz="2400" b="1" dirty="0" smtClean="0"/>
            </a:br>
            <a:r>
              <a:rPr lang="en-US" sz="2400" dirty="0" smtClean="0"/>
              <a:t>A: Don’t omit long acting insulin </a:t>
            </a:r>
            <a:br>
              <a:rPr lang="en-US" sz="2400" dirty="0" smtClean="0"/>
            </a:br>
            <a:r>
              <a:rPr lang="en-US" sz="2400" dirty="0" smtClean="0"/>
              <a:t>- If on a mixed insulin regime (</a:t>
            </a:r>
            <a:r>
              <a:rPr lang="en-US" sz="2400" dirty="0" err="1" smtClean="0"/>
              <a:t>Humulin</a:t>
            </a:r>
            <a:r>
              <a:rPr lang="en-US" sz="2400" dirty="0"/>
              <a:t> </a:t>
            </a:r>
            <a:r>
              <a:rPr lang="en-US" sz="2400" dirty="0" smtClean="0"/>
              <a:t>M3) reduce the dose by 30-50% and switch to purely intermediate insulin (</a:t>
            </a:r>
            <a:r>
              <a:rPr lang="en-US" sz="2400" dirty="0" err="1" smtClean="0"/>
              <a:t>Insulatard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- If on a basal bolus regime continue long acting insulin and omit meal boluses </a:t>
            </a:r>
            <a:br>
              <a:rPr lang="en-US" sz="2400" dirty="0" smtClean="0"/>
            </a:br>
            <a:r>
              <a:rPr lang="en-US" sz="2400" dirty="0" smtClean="0"/>
              <a:t>- Review readings and consider further titration </a:t>
            </a:r>
          </a:p>
        </p:txBody>
      </p:sp>
    </p:spTree>
    <p:extLst>
      <p:ext uri="{BB962C8B-B14F-4D97-AF65-F5344CB8AC3E}">
        <p14:creationId xmlns:p14="http://schemas.microsoft.com/office/powerpoint/2010/main" xmlns="" val="2006906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Vomiting or Fasting?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Q: What to do if my patient is vomiting?</a:t>
            </a:r>
            <a:br>
              <a:rPr lang="en-US" sz="2400" b="1" dirty="0" smtClean="0"/>
            </a:br>
            <a:r>
              <a:rPr lang="en-US" sz="2400" dirty="0" smtClean="0"/>
              <a:t>A: Continue long acting insulin </a:t>
            </a:r>
            <a:br>
              <a:rPr lang="en-US" sz="2400" dirty="0" smtClean="0"/>
            </a:br>
            <a:r>
              <a:rPr lang="en-US" sz="2400" dirty="0" smtClean="0"/>
              <a:t>Switch to a sliding scale </a:t>
            </a:r>
          </a:p>
          <a:p>
            <a:r>
              <a:rPr lang="en-US" sz="2400" b="1" dirty="0" smtClean="0"/>
              <a:t>Q: What to do if my patient is fasting for scans/scopes?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A: NMB for &gt;1 meal -&gt; sliding scale </a:t>
            </a:r>
            <a:br>
              <a:rPr lang="en-US" sz="2400" dirty="0" smtClean="0"/>
            </a:br>
            <a:r>
              <a:rPr lang="en-US" sz="2400" dirty="0" smtClean="0"/>
              <a:t>- Continue long acting and omit short acting if just 1 meal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Adjustments </a:t>
            </a:r>
            <a:br>
              <a:rPr lang="en-US" dirty="0" smtClean="0"/>
            </a:br>
            <a:r>
              <a:rPr lang="en-US" dirty="0" smtClean="0"/>
              <a:t>- Basal Bolus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Q: What to do if before </a:t>
            </a:r>
            <a:r>
              <a:rPr lang="en-US" sz="2400" b="1" dirty="0"/>
              <a:t>breakfast </a:t>
            </a:r>
            <a:r>
              <a:rPr lang="en-US" sz="2400" b="1" dirty="0" smtClean="0"/>
              <a:t>readings are </a:t>
            </a:r>
            <a:r>
              <a:rPr lang="en-US" sz="2400" b="1" dirty="0"/>
              <a:t>consistently </a:t>
            </a:r>
            <a:r>
              <a:rPr lang="en-US" sz="2400" b="1" dirty="0" smtClean="0"/>
              <a:t>(more than 3 consecutive) &gt;12 or &lt;6?</a:t>
            </a:r>
            <a:br>
              <a:rPr lang="en-US" sz="2400" b="1" dirty="0" smtClean="0"/>
            </a:br>
            <a:r>
              <a:rPr lang="en-US" sz="2400" dirty="0" smtClean="0"/>
              <a:t>A: Increase or decrease </a:t>
            </a:r>
            <a:r>
              <a:rPr lang="en-US" sz="2400" dirty="0"/>
              <a:t>basal by 10%</a:t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b="1" dirty="0" smtClean="0"/>
              <a:t>Q: What to do if lunch or dinner pre </a:t>
            </a:r>
            <a:r>
              <a:rPr lang="en-US" sz="2400" b="1" dirty="0"/>
              <a:t>meal readings are consistently (more than 3 consecutive) &gt;</a:t>
            </a:r>
            <a:r>
              <a:rPr lang="en-US" sz="2400" b="1" dirty="0" smtClean="0"/>
              <a:t>12 or &lt;6?</a:t>
            </a:r>
            <a:br>
              <a:rPr lang="en-US" sz="2400" b="1" dirty="0" smtClean="0"/>
            </a:br>
            <a:r>
              <a:rPr lang="en-US" sz="2400" dirty="0" smtClean="0"/>
              <a:t>A</a:t>
            </a:r>
            <a:r>
              <a:rPr lang="en-US" sz="2400" b="1" dirty="0" smtClean="0"/>
              <a:t>: </a:t>
            </a:r>
            <a:r>
              <a:rPr lang="en-US" sz="2400" dirty="0"/>
              <a:t>I</a:t>
            </a:r>
            <a:r>
              <a:rPr lang="en-US" sz="2400" dirty="0" smtClean="0"/>
              <a:t>ncrease or decrease the </a:t>
            </a:r>
            <a:r>
              <a:rPr lang="en-US" sz="2400" dirty="0"/>
              <a:t>dose for the preceding meal by 10%</a:t>
            </a:r>
            <a:r>
              <a:rPr lang="en-GB" sz="2400" dirty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881359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Adjustments </a:t>
            </a:r>
            <a:br>
              <a:rPr lang="en-US" dirty="0" smtClean="0"/>
            </a:br>
            <a:r>
              <a:rPr lang="en-US" dirty="0" smtClean="0"/>
              <a:t>- Mixed/Twice daily dosing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Q: What to do if before breakfast readings are consistently (more than 3 consecutive) &gt;</a:t>
            </a:r>
            <a:r>
              <a:rPr lang="en-US" sz="2400" b="1" dirty="0" smtClean="0"/>
              <a:t>12 or &lt;6?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>A: Increase </a:t>
            </a:r>
            <a:r>
              <a:rPr lang="en-US" sz="2400" dirty="0" smtClean="0"/>
              <a:t>or decrease the evening insulin by </a:t>
            </a:r>
            <a:r>
              <a:rPr lang="en-US" sz="2400" dirty="0"/>
              <a:t>10%</a:t>
            </a:r>
            <a:br>
              <a:rPr lang="en-US" sz="2400" dirty="0"/>
            </a:br>
            <a:endParaRPr lang="en-US" sz="2400" dirty="0"/>
          </a:p>
          <a:p>
            <a:r>
              <a:rPr lang="en-US" sz="2400" b="1" dirty="0"/>
              <a:t>Q: What to do if lunch or dinner pre meal readings are consistently (more than 3 consecutive) &gt;</a:t>
            </a:r>
            <a:r>
              <a:rPr lang="en-US" sz="2400" b="1" dirty="0" smtClean="0"/>
              <a:t>12 or &lt;6?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dirty="0"/>
              <a:t>A</a:t>
            </a:r>
            <a:r>
              <a:rPr lang="en-US" sz="2400" b="1" dirty="0"/>
              <a:t>: </a:t>
            </a:r>
            <a:r>
              <a:rPr lang="en-US" sz="2400" dirty="0" smtClean="0"/>
              <a:t>Increase of decrease the </a:t>
            </a:r>
            <a:r>
              <a:rPr lang="en-GB" sz="2400" dirty="0" smtClean="0"/>
              <a:t>morning insulin by 10%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842625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49</TotalTime>
  <Words>518</Words>
  <Application>Microsoft Macintosh PowerPoint</Application>
  <PresentationFormat>On-screen Show (4:3)</PresentationFormat>
  <Paragraphs>95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Advantage</vt:lpstr>
      <vt:lpstr>Insulin Prescribing Frequently Asked Questions</vt:lpstr>
      <vt:lpstr>Slide 2</vt:lpstr>
      <vt:lpstr>Slide 3</vt:lpstr>
      <vt:lpstr>Hyperglycaemia </vt:lpstr>
      <vt:lpstr>PRN Rapid acting insulin doses</vt:lpstr>
      <vt:lpstr>FAQs</vt:lpstr>
      <vt:lpstr>Vomiting or Fasting?</vt:lpstr>
      <vt:lpstr>Prescription Adjustments  - Basal Bolus </vt:lpstr>
      <vt:lpstr>Prescription Adjustments  - Mixed/Twice daily dosing </vt:lpstr>
      <vt:lpstr>Correction Doses for Hyperglycaemia</vt:lpstr>
      <vt:lpstr>Coming off sliding scales or DKA protocol </vt:lpstr>
      <vt:lpstr>Fluids with sliding scales</vt:lpstr>
      <vt:lpstr>Diabetes Advice  www.edinburghdiabetes.com Diabetes specialist nurses (9am-5pm; Monday- Friday):  0131 242 1471; diabetesclinic.RIE@nhslothian.scot.nhs.uk Diabetes registrar (9am- 8pm Monday-Friday, 9am-5pm Sat-Sun):  0131 536 1000 and ask for the diabetes registrar on call</vt:lpstr>
    </vt:vector>
  </TitlesOfParts>
  <Company>Aberdeen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Frequently asked questions</dc:title>
  <dc:creator>Ailsa Bruce</dc:creator>
  <cp:lastModifiedBy>fraser.gibb</cp:lastModifiedBy>
  <cp:revision>11</cp:revision>
  <dcterms:created xsi:type="dcterms:W3CDTF">2020-12-10T22:27:47Z</dcterms:created>
  <dcterms:modified xsi:type="dcterms:W3CDTF">2021-02-04T10:56:19Z</dcterms:modified>
</cp:coreProperties>
</file>